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308" r:id="rId7"/>
    <p:sldId id="307" r:id="rId8"/>
    <p:sldId id="263" r:id="rId9"/>
    <p:sldId id="264" r:id="rId10"/>
    <p:sldId id="309" r:id="rId11"/>
    <p:sldId id="270" r:id="rId12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14"/>
      <p:bold r:id="rId15"/>
      <p:italic r:id="rId16"/>
      <p:boldItalic r:id="rId17"/>
    </p:embeddedFont>
    <p:embeddedFont>
      <p:font typeface="Poppins" panose="00000500000000000000" pitchFamily="2" charset="0"/>
      <p:regular r:id="rId18"/>
      <p:bold r:id="rId19"/>
      <p:italic r:id="rId20"/>
      <p:boldItalic r:id="rId21"/>
    </p:embeddedFont>
    <p:embeddedFont>
      <p:font typeface="Source Code Pro" panose="020B0509030403020204" pitchFamily="49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BDB90D-3493-484E-95E9-96F5EB379716}">
  <a:tblStyle styleId="{63BDB90D-3493-484E-95E9-96F5EB3797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73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24ed99bf1a4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24ed99bf1a4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05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24ed99bf1a4_0_1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" name="Google Shape;1948;g24ed99bf1a4_0_1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24e5c2c9e4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24e5c2c9e4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24ed99bf1a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24ed99bf1a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>
          <a:extLst>
            <a:ext uri="{FF2B5EF4-FFF2-40B4-BE49-F238E27FC236}">
              <a16:creationId xmlns:a16="http://schemas.microsoft.com/office/drawing/2014/main" id="{3E014D8A-AC03-6E43-DD58-81ACAEF31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>
            <a:extLst>
              <a:ext uri="{FF2B5EF4-FFF2-40B4-BE49-F238E27FC236}">
                <a16:creationId xmlns:a16="http://schemas.microsoft.com/office/drawing/2014/main" id="{1EBBADA6-09E3-8C17-94C7-EA0252E3AF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>
            <a:extLst>
              <a:ext uri="{FF2B5EF4-FFF2-40B4-BE49-F238E27FC236}">
                <a16:creationId xmlns:a16="http://schemas.microsoft.com/office/drawing/2014/main" id="{83C23ECE-6602-79BD-A0EB-6F2138CCD8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599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>
          <a:extLst>
            <a:ext uri="{FF2B5EF4-FFF2-40B4-BE49-F238E27FC236}">
              <a16:creationId xmlns:a16="http://schemas.microsoft.com/office/drawing/2014/main" id="{10177B47-1C87-3A79-83AF-3C1B37F46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>
            <a:extLst>
              <a:ext uri="{FF2B5EF4-FFF2-40B4-BE49-F238E27FC236}">
                <a16:creationId xmlns:a16="http://schemas.microsoft.com/office/drawing/2014/main" id="{1A7EA1AF-7B72-F535-E3A8-9E2D685543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>
            <a:extLst>
              <a:ext uri="{FF2B5EF4-FFF2-40B4-BE49-F238E27FC236}">
                <a16:creationId xmlns:a16="http://schemas.microsoft.com/office/drawing/2014/main" id="{234DBEFF-BEA4-70F3-8439-DFB917859D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357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24e6b4d5c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24e6b4d5c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24ed99bf1a4_0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" name="Google Shape;1731;g24ed99bf1a4_0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26"/>
          <p:cNvSpPr txBox="1">
            <a:spLocks noGrp="1"/>
          </p:cNvSpPr>
          <p:nvPr>
            <p:ph type="subTitle" idx="1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7" name="Google Shape;1167;p26"/>
          <p:cNvSpPr txBox="1">
            <a:spLocks noGrp="1"/>
          </p:cNvSpPr>
          <p:nvPr>
            <p:ph type="subTitle" idx="2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8" name="Google Shape;1168;p26"/>
          <p:cNvSpPr txBox="1">
            <a:spLocks noGrp="1"/>
          </p:cNvSpPr>
          <p:nvPr>
            <p:ph type="subTitle" idx="3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9" name="Google Shape;1169;p26"/>
          <p:cNvSpPr txBox="1">
            <a:spLocks noGrp="1"/>
          </p:cNvSpPr>
          <p:nvPr>
            <p:ph type="subTitle" idx="4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0" name="Google Shape;1170;p26"/>
          <p:cNvSpPr txBox="1">
            <a:spLocks noGrp="1"/>
          </p:cNvSpPr>
          <p:nvPr>
            <p:ph type="subTitle" idx="5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1" name="Google Shape;1171;p26"/>
          <p:cNvSpPr txBox="1">
            <a:spLocks noGrp="1"/>
          </p:cNvSpPr>
          <p:nvPr>
            <p:ph type="subTitle" idx="6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2" name="Google Shape;1172;p26"/>
          <p:cNvSpPr txBox="1">
            <a:spLocks noGrp="1"/>
          </p:cNvSpPr>
          <p:nvPr>
            <p:ph type="subTitle" idx="7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73" name="Google Shape;1173;p26"/>
          <p:cNvSpPr txBox="1">
            <a:spLocks noGrp="1"/>
          </p:cNvSpPr>
          <p:nvPr>
            <p:ph type="subTitle" idx="8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174" name="Google Shape;1174;p26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1175" name="Google Shape;1175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6" name="Google Shape;1176;p26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177" name="Google Shape;1177;p26"/>
              <p:cNvSpPr/>
              <p:nvPr/>
            </p:nvSpPr>
            <p:spPr>
              <a:xfrm rot="2700000" flipH="1">
                <a:off x="-1733384" y="1992813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 rot="2700000" flipH="1">
                <a:off x="-1192832" y="2500186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9" name="Google Shape;1179;p26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0" name="Google Shape;1180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2" name="Google Shape;1182;p26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3" name="Google Shape;1183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5" name="Google Shape;1185;p26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186" name="Google Shape;1186;p26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88" name="Google Shape;1188;p26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189" name="Google Shape;1189;p26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w="9525" cap="flat" cmpd="sng">
                    <a:solidFill>
                      <a:schemeClr val="accent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26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1191" name="Google Shape;1191;p26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1192" name="Google Shape;1192;p26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1193" name="Google Shape;1193;p26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1194" name="Google Shape;1194;p26"/>
                <p:cNvSpPr/>
                <p:nvPr/>
              </p:nvSpPr>
              <p:spPr>
                <a:xfrm rot="-8100000" flipH="1">
                  <a:off x="6536116" y="315063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 rot="-8100000" flipH="1">
                  <a:off x="7076657" y="1499343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79" h="48146" extrusionOk="0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60" h="43180" extrusionOk="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98" name="Google Shape;1198;p26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99" name="Google Shape;1199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1" name="Google Shape;1201;p26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02" name="Google Shape;1202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4" name="Google Shape;1204;p26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205" name="Google Shape;1205;p2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207" name="Google Shape;1207;p26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8" name="Google Shape;1208;p26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1209" name="Google Shape;1209;p26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1210" name="Google Shape;1210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2" name="Google Shape;1212;p26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1213" name="Google Shape;1213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6" name="Google Shape;134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7" name="Google Shape;134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8" name="Google Shape;134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1" name="Google Shape;135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4" name="Google Shape;135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6" name="Google Shape;135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7" name="Google Shape;1357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9" name="Google Shape;135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7" name="Google Shape;136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5" name="Google Shape;137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"/>
          <p:cNvSpPr txBox="1">
            <a:spLocks noGrp="1"/>
          </p:cNvSpPr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66" name="Google Shape;366;p8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367" name="Google Shape;367;p8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368" name="Google Shape;368;p8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avLst/>
                <a:gdLst/>
                <a:ahLst/>
                <a:cxnLst/>
                <a:rect l="l" t="t" r="r" b="b"/>
                <a:pathLst>
                  <a:path w="14079" h="48146" extrusionOk="0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avLst/>
                <a:gdLst/>
                <a:ahLst/>
                <a:cxnLst/>
                <a:rect l="l" t="t" r="r" b="b"/>
                <a:pathLst>
                  <a:path w="16760" h="43180" extrusionOk="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0" name="Google Shape;370;p8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2" name="Google Shape;372;p8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373" name="Google Shape;373;p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13"/>
          <p:cNvSpPr txBox="1">
            <a:spLocks noGrp="1"/>
          </p:cNvSpPr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>
            <a:spLocks noGrp="1"/>
          </p:cNvSpPr>
          <p:nvPr>
            <p:ph type="title" idx="7" hasCustomPrompt="1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8" hasCustomPrompt="1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5" name="Google Shape;505;p13"/>
          <p:cNvSpPr txBox="1">
            <a:spLocks noGrp="1"/>
          </p:cNvSpPr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6" name="Google Shape;506;p13"/>
          <p:cNvSpPr txBox="1">
            <a:spLocks noGrp="1"/>
          </p:cNvSpPr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07" name="Google Shape;507;p13"/>
          <p:cNvSpPr txBox="1">
            <a:spLocks noGrp="1"/>
          </p:cNvSpPr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508" name="Google Shape;508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9" name="Google Shape;509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19" name="Google Shape;51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0" name="Google Shape;52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3" name="Google Shape;523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24" name="Google Shape;52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5" name="Google Shape;52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6" name="Google Shape;52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8" name="Google Shape;528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29" name="Google Shape;52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0" name="Google Shape;53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1" name="Google Shape;53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33" name="Google Shape;533;p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34" name="Google Shape;534;p13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35" name="Google Shape;535;p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8" name="Google Shape;538;p13"/>
            <p:cNvSpPr/>
            <p:nvPr/>
          </p:nvSpPr>
          <p:spPr>
            <a:xfrm>
              <a:off x="6394675" y="0"/>
              <a:ext cx="284119" cy="246048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627600" y="-49075"/>
              <a:ext cx="570546" cy="494095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41" name="Google Shape;541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2" name="Google Shape;542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3" name="Google Shape;543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6" name="Google Shape;546;p14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4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51" name="Google Shape;1051;p24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52" name="Google Shape;1052;p2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053" name="Google Shape;1053;p24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4" name="Google Shape;1054;p2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055" name="Google Shape;1055;p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56" name="Google Shape;1056;p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57" name="Google Shape;1057;p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58" name="Google Shape;1058;p24"/>
          <p:cNvSpPr txBox="1">
            <a:spLocks noGrp="1"/>
          </p:cNvSpPr>
          <p:nvPr>
            <p:ph type="subTitle" idx="1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9" name="Google Shape;1059;p24"/>
          <p:cNvSpPr txBox="1">
            <a:spLocks noGrp="1"/>
          </p:cNvSpPr>
          <p:nvPr>
            <p:ph type="subTitle" idx="2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0" name="Google Shape;1060;p24"/>
          <p:cNvSpPr txBox="1">
            <a:spLocks noGrp="1"/>
          </p:cNvSpPr>
          <p:nvPr>
            <p:ph type="subTitle" idx="3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1" name="Google Shape;106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2" name="Google Shape;1062;p24"/>
          <p:cNvSpPr txBox="1">
            <a:spLocks noGrp="1"/>
          </p:cNvSpPr>
          <p:nvPr>
            <p:ph type="subTitle" idx="4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3" name="Google Shape;1063;p24"/>
          <p:cNvSpPr txBox="1">
            <a:spLocks noGrp="1"/>
          </p:cNvSpPr>
          <p:nvPr>
            <p:ph type="subTitle" idx="5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064" name="Google Shape;1064;p24"/>
          <p:cNvSpPr txBox="1">
            <a:spLocks noGrp="1"/>
          </p:cNvSpPr>
          <p:nvPr>
            <p:ph type="subTitle" idx="6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065" name="Google Shape;1065;p2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066" name="Google Shape;1066;p24"/>
            <p:cNvSpPr/>
            <p:nvPr/>
          </p:nvSpPr>
          <p:spPr>
            <a:xfrm>
              <a:off x="5915175" y="23612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6873793" y="23394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8" name="Google Shape;1068;p2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069" name="Google Shape;1069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6" name="Google Shape;1076;p2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077" name="Google Shape;1077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4" name="Google Shape;1084;p24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085" name="Google Shape;1085;p24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24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1" name="Google Shape;1091;p2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092" name="Google Shape;1092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4" name="Google Shape;1094;p2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095" name="Google Shape;1095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97" name="Google Shape;1097;p2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098" name="Google Shape;1098;p2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099" name="Google Shape;1099;p2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1" name="Google Shape;1101;p24"/>
            <p:cNvSpPr/>
            <p:nvPr/>
          </p:nvSpPr>
          <p:spPr>
            <a:xfrm>
              <a:off x="0" y="36165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131225" y="0"/>
              <a:ext cx="581991" cy="575861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3" name="Google Shape;1103;p24"/>
            <p:cNvGrpSpPr/>
            <p:nvPr/>
          </p:nvGrpSpPr>
          <p:grpSpPr>
            <a:xfrm rot="-2700000" flipH="1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04" name="Google Shape;1104;p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8" r:id="rId5"/>
    <p:sldLayoutId id="2147483659" r:id="rId6"/>
    <p:sldLayoutId id="2147483660" r:id="rId7"/>
    <p:sldLayoutId id="2147483665" r:id="rId8"/>
    <p:sldLayoutId id="2147483670" r:id="rId9"/>
    <p:sldLayoutId id="2147483672" r:id="rId10"/>
    <p:sldLayoutId id="2147483676" r:id="rId11"/>
    <p:sldLayoutId id="214748367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5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Nhóm Đông Nam Á – MEHKT2412257</a:t>
            </a:r>
            <a:endParaRPr dirty="0"/>
          </a:p>
        </p:txBody>
      </p:sp>
      <p:sp>
        <p:nvSpPr>
          <p:cNvPr id="1432" name="Google Shape;1432;p35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THIẾT BỊ CẢNH BÁO</a:t>
            </a:r>
            <a:br>
              <a:rPr lang="en" dirty="0"/>
            </a:br>
            <a:r>
              <a:rPr lang="en" dirty="0">
                <a:solidFill>
                  <a:schemeClr val="tx1"/>
                </a:solidFill>
              </a:rPr>
              <a:t>ĐÓNG KHÓA CỬA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1433" name="Google Shape;1433;p35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8" name="Google Shape;1438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9" name="Google Shape;1439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0" name="Google Shape;1440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1" name="Google Shape;1441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" name="Google Shape;1442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3" name="Google Shape;1443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4" name="Google Shape;1444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7" name="Google Shape;1447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8" name="Google Shape;1448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0" name="Google Shape;1450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1" name="Google Shape;1451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6121107165957">
            <a:hlinkClick r:id="" action="ppaction://media"/>
            <a:extLst>
              <a:ext uri="{FF2B5EF4-FFF2-40B4-BE49-F238E27FC236}">
                <a16:creationId xmlns:a16="http://schemas.microsoft.com/office/drawing/2014/main" id="{17FAC58C-85C5-B3E5-0180-B05DCBCE596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79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63705" y="190264"/>
            <a:ext cx="2616590" cy="46504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988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5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1" name="Google Shape;1951;p49"/>
          <p:cNvGrpSpPr/>
          <p:nvPr/>
        </p:nvGrpSpPr>
        <p:grpSpPr>
          <a:xfrm>
            <a:off x="-1238838" y="-2814271"/>
            <a:ext cx="6191222" cy="6569036"/>
            <a:chOff x="-1238838" y="-2814271"/>
            <a:chExt cx="6191222" cy="6569036"/>
          </a:xfrm>
        </p:grpSpPr>
        <p:pic>
          <p:nvPicPr>
            <p:cNvPr id="1952" name="Google Shape;1952;p4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-860279" y="-1155525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53" name="Google Shape;1953;p49"/>
            <p:cNvGrpSpPr/>
            <p:nvPr/>
          </p:nvGrpSpPr>
          <p:grpSpPr>
            <a:xfrm>
              <a:off x="-1238838" y="-2814271"/>
              <a:ext cx="6191222" cy="6569036"/>
              <a:chOff x="-1238838" y="-2814271"/>
              <a:chExt cx="6191222" cy="6569036"/>
            </a:xfrm>
          </p:grpSpPr>
          <p:sp>
            <p:nvSpPr>
              <p:cNvPr id="1954" name="Google Shape;1954;p49"/>
              <p:cNvSpPr/>
              <p:nvPr/>
            </p:nvSpPr>
            <p:spPr>
              <a:xfrm rot="-2700000" flipH="1">
                <a:off x="-146394" y="-2093348"/>
                <a:ext cx="4006334" cy="4749375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49"/>
              <p:cNvSpPr/>
              <p:nvPr/>
            </p:nvSpPr>
            <p:spPr>
              <a:xfrm rot="-2700000" flipH="1">
                <a:off x="-515017" y="-1565448"/>
                <a:ext cx="2925242" cy="3057723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49"/>
              <p:cNvSpPr/>
              <p:nvPr/>
            </p:nvSpPr>
            <p:spPr>
              <a:xfrm rot="-2700000" flipH="1">
                <a:off x="194575" y="-1729713"/>
                <a:ext cx="3153371" cy="5119296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57" name="Google Shape;1957;p49"/>
              <p:cNvGrpSpPr/>
              <p:nvPr/>
            </p:nvGrpSpPr>
            <p:grpSpPr>
              <a:xfrm>
                <a:off x="3010374" y="140752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58" name="Google Shape;1958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9" name="Google Shape;1959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0" name="Google Shape;1960;p49"/>
              <p:cNvGrpSpPr/>
              <p:nvPr/>
            </p:nvGrpSpPr>
            <p:grpSpPr>
              <a:xfrm>
                <a:off x="1890399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1" name="Google Shape;1961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2" name="Google Shape;1962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3" name="Google Shape;1963;p49"/>
              <p:cNvGrpSpPr/>
              <p:nvPr/>
            </p:nvGrpSpPr>
            <p:grpSpPr>
              <a:xfrm>
                <a:off x="2755474" y="1114475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4" name="Google Shape;1964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5" name="Google Shape;1965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6" name="Google Shape;1966;p49"/>
              <p:cNvGrpSpPr/>
              <p:nvPr/>
            </p:nvGrpSpPr>
            <p:grpSpPr>
              <a:xfrm>
                <a:off x="1290099" y="539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67" name="Google Shape;1967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8" name="Google Shape;1968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69" name="Google Shape;1969;p49"/>
              <p:cNvGrpSpPr/>
              <p:nvPr/>
            </p:nvGrpSpPr>
            <p:grpSpPr>
              <a:xfrm>
                <a:off x="2022774" y="671500"/>
                <a:ext cx="196674" cy="196585"/>
                <a:chOff x="1101075" y="2142375"/>
                <a:chExt cx="439200" cy="439100"/>
              </a:xfrm>
            </p:grpSpPr>
            <p:sp>
              <p:nvSpPr>
                <p:cNvPr id="1970" name="Google Shape;1970;p4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1" name="Google Shape;1971;p4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972" name="Google Shape;1972;p49"/>
          <p:cNvGrpSpPr/>
          <p:nvPr/>
        </p:nvGrpSpPr>
        <p:grpSpPr>
          <a:xfrm>
            <a:off x="5042635" y="3193053"/>
            <a:ext cx="4551386" cy="2943522"/>
            <a:chOff x="5042635" y="3193053"/>
            <a:chExt cx="4551386" cy="2943522"/>
          </a:xfrm>
        </p:grpSpPr>
        <p:pic>
          <p:nvPicPr>
            <p:cNvPr id="1973" name="Google Shape;1973;p49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4" name="Google Shape;1974;p49"/>
            <p:cNvGrpSpPr/>
            <p:nvPr/>
          </p:nvGrpSpPr>
          <p:grpSpPr>
            <a:xfrm rot="10800000">
              <a:off x="5042635" y="3193053"/>
              <a:ext cx="3986736" cy="2914781"/>
              <a:chOff x="-1" y="-775058"/>
              <a:chExt cx="3490706" cy="2552124"/>
            </a:xfrm>
          </p:grpSpPr>
          <p:grpSp>
            <p:nvGrpSpPr>
              <p:cNvPr id="1975" name="Google Shape;1975;p49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1976" name="Google Shape;1976;p49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7" name="Google Shape;1977;p49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78" name="Google Shape;1978;p49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1979" name="Google Shape;1979;p49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0" name="Google Shape;1980;p49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1" name="Google Shape;1981;p49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2" name="Google Shape;1982;p49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983" name="Google Shape;1983;p4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84" name="Google Shape;1984;p4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85" name="Google Shape;1985;p49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86" name="Google Shape;1986;p4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7" name="Google Shape;1987;p4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8" name="Google Shape;1988;p4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9" name="Google Shape;1989;p4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0" name="Google Shape;1990;p4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991" name="Google Shape;1991;p4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92" name="Google Shape;1992;p49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993" name="Google Shape;1993;p4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994" name="Google Shape;1994;p4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995" name="Google Shape;1995;p49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996" name="Google Shape;1996;p4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7" name="Google Shape;1997;p4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8" name="Google Shape;1998;p4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99" name="Google Shape;1999;p4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0" name="Google Shape;2000;p4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001" name="Google Shape;2001;p4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2" name="Google Shape;2002;p49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2003" name="Google Shape;2003;p49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2004" name="Google Shape;2004;p49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005" name="Google Shape;2005;p49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2006" name="Google Shape;2006;p49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7" name="Google Shape;2007;p49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8" name="Google Shape;2008;p49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9" name="Google Shape;2009;p49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10" name="Google Shape;2010;p49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2011" name="Google Shape;2011;p49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15" name="Google Shape;2015;p49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2016" name="Google Shape;2016;p49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49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12" name="Google Shape;2412;p64"/>
          <p:cNvSpPr txBox="1">
            <a:spLocks noGrp="1"/>
          </p:cNvSpPr>
          <p:nvPr>
            <p:ph type="title"/>
          </p:nvPr>
        </p:nvSpPr>
        <p:spPr>
          <a:xfrm>
            <a:off x="608698" y="2042400"/>
            <a:ext cx="7926604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Thanks For Listening</a:t>
            </a:r>
            <a:endParaRPr sz="4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EC26199-7F67-F8A9-8375-AE5C179A6B2E}"/>
              </a:ext>
            </a:extLst>
          </p:cNvPr>
          <p:cNvSpPr/>
          <p:nvPr/>
        </p:nvSpPr>
        <p:spPr>
          <a:xfrm>
            <a:off x="2584917" y="116619"/>
            <a:ext cx="397416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THỰC TRẠNG</a:t>
            </a:r>
          </a:p>
        </p:txBody>
      </p:sp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2D1771B2-FC16-CEF9-C2E3-2C2D573C8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820" y="1133296"/>
            <a:ext cx="3643350" cy="187863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2" name="Picture 31" descr="A screenshot of a web page&#10;&#10;Description automatically generated">
            <a:extLst>
              <a:ext uri="{FF2B5EF4-FFF2-40B4-BE49-F238E27FC236}">
                <a16:creationId xmlns:a16="http://schemas.microsoft.com/office/drawing/2014/main" id="{EE9F44A6-F58A-6A06-35EE-9EE772B8D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42" y="3011083"/>
            <a:ext cx="2786890" cy="171194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4" name="Picture 33" descr="A screenshot of a computer&#10;&#10;Description automatically generated">
            <a:extLst>
              <a:ext uri="{FF2B5EF4-FFF2-40B4-BE49-F238E27FC236}">
                <a16:creationId xmlns:a16="http://schemas.microsoft.com/office/drawing/2014/main" id="{1CB7B8F4-7C0C-A089-D346-4FAF7238E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3403" y="1883424"/>
            <a:ext cx="3643350" cy="216293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6" name="Picture 35" descr="A screenshot of a computer&#10;&#10;Description automatically generated">
            <a:extLst>
              <a:ext uri="{FF2B5EF4-FFF2-40B4-BE49-F238E27FC236}">
                <a16:creationId xmlns:a16="http://schemas.microsoft.com/office/drawing/2014/main" id="{4423DFE6-01C7-D756-E868-EDA2941082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73" y="1151675"/>
            <a:ext cx="3157029" cy="154760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8" name="Picture 37" descr="A screenshot of a computer&#10;&#10;Description automatically generated">
            <a:extLst>
              <a:ext uri="{FF2B5EF4-FFF2-40B4-BE49-F238E27FC236}">
                <a16:creationId xmlns:a16="http://schemas.microsoft.com/office/drawing/2014/main" id="{1DBF26A7-53E2-8E5E-64BA-7BD64418F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6358" y="3080453"/>
            <a:ext cx="3939372" cy="164257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0" name="Picture 39" descr="A screenshot of a computer&#10;&#10;Description automatically generated">
            <a:extLst>
              <a:ext uri="{FF2B5EF4-FFF2-40B4-BE49-F238E27FC236}">
                <a16:creationId xmlns:a16="http://schemas.microsoft.com/office/drawing/2014/main" id="{B3E9E91E-C73D-DACD-4DB3-E90203D806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939" y="1093321"/>
            <a:ext cx="7056120" cy="35237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6" name="Google Shape;148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176EDE8-9469-0C47-FFA4-8BA6732FFD5D}"/>
              </a:ext>
            </a:extLst>
          </p:cNvPr>
          <p:cNvSpPr txBox="1"/>
          <p:nvPr/>
        </p:nvSpPr>
        <p:spPr>
          <a:xfrm>
            <a:off x="532869" y="441329"/>
            <a:ext cx="8078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2">
                    <a:lumMod val="75000"/>
                  </a:schemeClr>
                </a:solidFill>
              </a:rPr>
              <a:t>MỘT SỐ SẢN PHẨM TRÊN THỊ TRƯỜNG</a:t>
            </a:r>
          </a:p>
        </p:txBody>
      </p:sp>
      <p:pic>
        <p:nvPicPr>
          <p:cNvPr id="10" name="Picture 9" descr="A white rectangular object with buttons and a red light&#10;&#10;Description automatically generated">
            <a:extLst>
              <a:ext uri="{FF2B5EF4-FFF2-40B4-BE49-F238E27FC236}">
                <a16:creationId xmlns:a16="http://schemas.microsoft.com/office/drawing/2014/main" id="{615DD94D-084C-23EE-CF1C-B8389376D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621" y="1322840"/>
            <a:ext cx="2553785" cy="2553785"/>
          </a:xfrm>
          <a:prstGeom prst="rect">
            <a:avLst/>
          </a:prstGeom>
        </p:spPr>
      </p:pic>
      <p:pic>
        <p:nvPicPr>
          <p:cNvPr id="12" name="Picture 11" descr="A white electronic device with a red stripe&#10;&#10;Description automatically generated">
            <a:extLst>
              <a:ext uri="{FF2B5EF4-FFF2-40B4-BE49-F238E27FC236}">
                <a16:creationId xmlns:a16="http://schemas.microsoft.com/office/drawing/2014/main" id="{DDCF3877-C54B-43B7-1CA8-8ECC76CD0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4520" y="1322840"/>
            <a:ext cx="2553785" cy="25537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412334" y="1999051"/>
            <a:ext cx="7704000" cy="7136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KHÓA Ổ?</a:t>
            </a:r>
            <a:endParaRPr sz="3600" dirty="0"/>
          </a:p>
        </p:txBody>
      </p:sp>
      <p:grpSp>
        <p:nvGrpSpPr>
          <p:cNvPr id="1534" name="Google Shape;1534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" name="Picture 6" descr="A padlock and keys on a white background&#10;&#10;Description automatically generated">
            <a:extLst>
              <a:ext uri="{FF2B5EF4-FFF2-40B4-BE49-F238E27FC236}">
                <a16:creationId xmlns:a16="http://schemas.microsoft.com/office/drawing/2014/main" id="{F0A1AA08-B73F-A096-96DE-5C192D495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548" y="918127"/>
            <a:ext cx="2360317" cy="236031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 descr="A close-up of a padlock on a blue door&#10;&#10;Description automatically generated">
            <a:extLst>
              <a:ext uri="{FF2B5EF4-FFF2-40B4-BE49-F238E27FC236}">
                <a16:creationId xmlns:a16="http://schemas.microsoft.com/office/drawing/2014/main" id="{14D19712-75E6-A36F-8C28-FA5186741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447" y="864349"/>
            <a:ext cx="1824533" cy="243271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6" name="Google Shape;1546;p40"/>
          <p:cNvGrpSpPr/>
          <p:nvPr/>
        </p:nvGrpSpPr>
        <p:grpSpPr>
          <a:xfrm>
            <a:off x="-2765817" y="-2958610"/>
            <a:ext cx="8164418" cy="6343459"/>
            <a:chOff x="-2613417" y="-2806210"/>
            <a:chExt cx="8164418" cy="6343459"/>
          </a:xfrm>
        </p:grpSpPr>
        <p:grpSp>
          <p:nvGrpSpPr>
            <p:cNvPr id="1547" name="Google Shape;1547;p4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548" name="Google Shape;1548;p4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549" name="Google Shape;1549;p4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550" name="Google Shape;1550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1" name="Google Shape;1551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5" name="Google Shape;1555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56" name="Google Shape;1556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57" name="Google Shape;1557;p4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58" name="Google Shape;1558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9" name="Google Shape;1559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3" name="Google Shape;1563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64" name="Google Shape;1564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5" name="Google Shape;1565;p4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66" name="Google Shape;1566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67" name="Google Shape;1567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8" name="Google Shape;1568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9" name="Google Shape;1569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1" name="Google Shape;1571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2" name="Google Shape;1572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3" name="Google Shape;1573;p4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74" name="Google Shape;1574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75" name="Google Shape;1575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8" name="Google Shape;1578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9" name="Google Shape;1579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80" name="Google Shape;1580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81" name="Google Shape;1581;p4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582" name="Google Shape;1582;p4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583" name="Google Shape;1583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4" name="Google Shape;1584;p4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585" name="Google Shape;1585;p4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1586;p4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87" name="Google Shape;1587;p4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588" name="Google Shape;1588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0" name="Google Shape;1590;p4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591" name="Google Shape;1591;p40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2" name="Google Shape;1592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593" name="Google Shape;1593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6" name="Google Shape;1596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7" name="Google Shape;1597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598" name="Google Shape;1598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0" name="Google Shape;1600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01" name="Google Shape;1601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3" name="Google Shape;1603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5" name="Google Shape;1605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06" name="Google Shape;1606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3" name="Google Shape;1613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14" name="Google Shape;1614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7" name="Google Shape;1617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9" name="Google Shape;1619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20" name="Google Shape;1620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24" name="Google Shape;1624;p40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625" name="Google Shape;1625;p4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 descr="A white device with wires and a black box on a wooden surface&#10;&#10;Description automatically generated">
            <a:extLst>
              <a:ext uri="{FF2B5EF4-FFF2-40B4-BE49-F238E27FC236}">
                <a16:creationId xmlns:a16="http://schemas.microsoft.com/office/drawing/2014/main" id="{E308FA79-3FE2-F25A-E0BF-35B254F79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7606" y="592599"/>
            <a:ext cx="3421225" cy="363434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" name="Picture 2" descr="A white box with green light on it&#10;&#10;Description automatically generated">
            <a:extLst>
              <a:ext uri="{FF2B5EF4-FFF2-40B4-BE49-F238E27FC236}">
                <a16:creationId xmlns:a16="http://schemas.microsoft.com/office/drawing/2014/main" id="{97A1FF7E-2EF2-F4E6-50E3-86CC292C29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1812" y="990061"/>
            <a:ext cx="2053800" cy="27384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 descr="A white box with a black cord and a black cable&#10;&#10;Description automatically generated">
            <a:extLst>
              <a:ext uri="{FF2B5EF4-FFF2-40B4-BE49-F238E27FC236}">
                <a16:creationId xmlns:a16="http://schemas.microsoft.com/office/drawing/2014/main" id="{AA5A6397-0EE6-6ABB-2C29-A2DF296BDF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172" y="994146"/>
            <a:ext cx="2053800" cy="27384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>
          <a:extLst>
            <a:ext uri="{FF2B5EF4-FFF2-40B4-BE49-F238E27FC236}">
              <a16:creationId xmlns:a16="http://schemas.microsoft.com/office/drawing/2014/main" id="{0ABEDD3D-551F-5E50-3C34-768C84B56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white box with wires and a lid&#10;&#10;Description automatically generated">
            <a:extLst>
              <a:ext uri="{FF2B5EF4-FFF2-40B4-BE49-F238E27FC236}">
                <a16:creationId xmlns:a16="http://schemas.microsoft.com/office/drawing/2014/main" id="{69E87E9A-D7EE-5A71-4F9D-2A3963143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358" y="795138"/>
            <a:ext cx="2729422" cy="317438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8AC27B-6547-346A-4054-4E59492BDB07}"/>
              </a:ext>
            </a:extLst>
          </p:cNvPr>
          <p:cNvSpPr txBox="1"/>
          <p:nvPr/>
        </p:nvSpPr>
        <p:spPr>
          <a:xfrm>
            <a:off x="342900" y="592871"/>
            <a:ext cx="48082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IBM Plex Mono" panose="020B0509050203000203" pitchFamily="49" charset="0"/>
              </a:rPr>
              <a:t>ESP32: </a:t>
            </a:r>
            <a:r>
              <a:rPr lang="en-US" sz="1600" dirty="0">
                <a:latin typeface="IBM Plex Mono" panose="020B0509050203000203" pitchFamily="49" charset="0"/>
              </a:rPr>
              <a:t>Vi </a:t>
            </a:r>
            <a:r>
              <a:rPr lang="en-US" sz="1600" dirty="0" err="1">
                <a:latin typeface="IBM Plex Mono" panose="020B0509050203000203" pitchFamily="49" charset="0"/>
              </a:rPr>
              <a:t>điều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khiển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trung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tâm</a:t>
            </a:r>
            <a:r>
              <a:rPr lang="en-US" sz="1600" dirty="0">
                <a:latin typeface="IBM Plex Mono" panose="020B0509050203000203" pitchFamily="49" charset="0"/>
              </a:rPr>
              <a:t>, </a:t>
            </a:r>
            <a:r>
              <a:rPr lang="en-US" sz="1600" dirty="0" err="1">
                <a:latin typeface="IBM Plex Mono" panose="020B0509050203000203" pitchFamily="49" charset="0"/>
              </a:rPr>
              <a:t>xử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lý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tín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hiệu</a:t>
            </a:r>
            <a:r>
              <a:rPr lang="en-US" sz="1600" dirty="0">
                <a:latin typeface="IBM Plex Mono" panose="020B0509050203000203" pitchFamily="49" charset="0"/>
              </a:rPr>
              <a:t>, </a:t>
            </a:r>
            <a:r>
              <a:rPr lang="en-US" sz="1600" dirty="0" err="1">
                <a:latin typeface="IBM Plex Mono" panose="020B0509050203000203" pitchFamily="49" charset="0"/>
              </a:rPr>
              <a:t>quản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lý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các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linh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kiện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điện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tử</a:t>
            </a:r>
            <a:endParaRPr lang="en-US" sz="1600" dirty="0">
              <a:latin typeface="IBM Plex Mono" panose="020B0509050203000203" pitchFamily="49" charset="0"/>
            </a:endParaRPr>
          </a:p>
        </p:txBody>
      </p:sp>
      <p:pic>
        <p:nvPicPr>
          <p:cNvPr id="16" name="Picture 15" descr="A diagram of a circuit board&#10;&#10;Description automatically generated">
            <a:extLst>
              <a:ext uri="{FF2B5EF4-FFF2-40B4-BE49-F238E27FC236}">
                <a16:creationId xmlns:a16="http://schemas.microsoft.com/office/drawing/2014/main" id="{841304CB-97D5-6F83-E674-7D7F16072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" y="1859802"/>
            <a:ext cx="3156867" cy="200461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4C1773-015E-A376-F923-8BB420A5E3F7}"/>
              </a:ext>
            </a:extLst>
          </p:cNvPr>
          <p:cNvSpPr txBox="1"/>
          <p:nvPr/>
        </p:nvSpPr>
        <p:spPr>
          <a:xfrm>
            <a:off x="342900" y="1494228"/>
            <a:ext cx="480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IBM Plex Mono" panose="020B0509050203000203" pitchFamily="49" charset="0"/>
              </a:rPr>
              <a:t>Cảm</a:t>
            </a:r>
            <a:r>
              <a:rPr lang="en-US" sz="1600" b="1" dirty="0">
                <a:latin typeface="IBM Plex Mono" panose="020B0509050203000203" pitchFamily="49" charset="0"/>
              </a:rPr>
              <a:t> </a:t>
            </a:r>
            <a:r>
              <a:rPr lang="en-US" sz="1600" b="1" dirty="0" err="1">
                <a:latin typeface="IBM Plex Mono" panose="020B0509050203000203" pitchFamily="49" charset="0"/>
              </a:rPr>
              <a:t>biến</a:t>
            </a:r>
            <a:r>
              <a:rPr lang="en-US" sz="1600" b="1" dirty="0">
                <a:latin typeface="IBM Plex Mono" panose="020B0509050203000203" pitchFamily="49" charset="0"/>
              </a:rPr>
              <a:t> MC-31: </a:t>
            </a:r>
            <a:r>
              <a:rPr lang="en-US" sz="1600" dirty="0" err="1">
                <a:latin typeface="IBM Plex Mono" panose="020B0509050203000203" pitchFamily="49" charset="0"/>
              </a:rPr>
              <a:t>Nhận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biết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trạng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thái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đóng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cửa</a:t>
            </a:r>
            <a:r>
              <a:rPr lang="en-US" sz="1600" dirty="0">
                <a:latin typeface="IBM Plex Mono" panose="020B0509050203000203" pitchFamily="49" charset="0"/>
              </a:rPr>
              <a:t>.</a:t>
            </a:r>
          </a:p>
        </p:txBody>
      </p:sp>
      <p:pic>
        <p:nvPicPr>
          <p:cNvPr id="4" name="Picture 3" descr="A white rectangular object with holes&#10;&#10;Description automatically generated">
            <a:extLst>
              <a:ext uri="{FF2B5EF4-FFF2-40B4-BE49-F238E27FC236}">
                <a16:creationId xmlns:a16="http://schemas.microsoft.com/office/drawing/2014/main" id="{81344608-5811-3892-F8F3-12417499A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3899" y="2149363"/>
            <a:ext cx="2363744" cy="23637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94C3E-600E-6AE4-DB83-7D2F050BD14B}"/>
              </a:ext>
            </a:extLst>
          </p:cNvPr>
          <p:cNvSpPr txBox="1"/>
          <p:nvPr/>
        </p:nvSpPr>
        <p:spPr>
          <a:xfrm>
            <a:off x="342900" y="2152189"/>
            <a:ext cx="4808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IBM Plex Mono" panose="020B0509050203000203" pitchFamily="49" charset="0"/>
              </a:rPr>
              <a:t>Led, </a:t>
            </a:r>
            <a:r>
              <a:rPr lang="en-US" sz="1600" b="1" dirty="0" err="1">
                <a:latin typeface="IBM Plex Mono" panose="020B0509050203000203" pitchFamily="49" charset="0"/>
              </a:rPr>
              <a:t>buzzer:</a:t>
            </a:r>
            <a:r>
              <a:rPr lang="en-US" sz="1600" dirty="0" err="1">
                <a:latin typeface="IBM Plex Mono" panose="020B0509050203000203" pitchFamily="49" charset="0"/>
              </a:rPr>
              <a:t>hoạt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động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theo</a:t>
            </a:r>
            <a:r>
              <a:rPr lang="en-US" sz="1600" dirty="0">
                <a:latin typeface="IBM Plex Mono" panose="020B0509050203000203" pitchFamily="49" charset="0"/>
              </a:rPr>
              <a:t> logic </a:t>
            </a:r>
            <a:r>
              <a:rPr lang="en-US" sz="1600" dirty="0" err="1">
                <a:latin typeface="IBM Plex Mono" panose="020B0509050203000203" pitchFamily="49" charset="0"/>
              </a:rPr>
              <a:t>được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lập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trình</a:t>
            </a:r>
            <a:r>
              <a:rPr lang="en-US" sz="1600" dirty="0">
                <a:latin typeface="IBM Plex Mono" panose="020B0509050203000203" pitchFamily="49" charset="0"/>
              </a:rPr>
              <a:t>.</a:t>
            </a:r>
          </a:p>
        </p:txBody>
      </p:sp>
      <p:pic>
        <p:nvPicPr>
          <p:cNvPr id="8" name="Picture 7" descr="A group of leds with different colors&#10;&#10;Description automatically generated">
            <a:extLst>
              <a:ext uri="{FF2B5EF4-FFF2-40B4-BE49-F238E27FC236}">
                <a16:creationId xmlns:a16="http://schemas.microsoft.com/office/drawing/2014/main" id="{92D1133B-EBD7-833A-928B-717E34A2056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327" b="13962"/>
          <a:stretch/>
        </p:blipFill>
        <p:spPr>
          <a:xfrm>
            <a:off x="382093" y="2879656"/>
            <a:ext cx="2084926" cy="164107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 descr="A black round object with metal pins&#10;&#10;Description automatically generated">
            <a:extLst>
              <a:ext uri="{FF2B5EF4-FFF2-40B4-BE49-F238E27FC236}">
                <a16:creationId xmlns:a16="http://schemas.microsoft.com/office/drawing/2014/main" id="{A3CBA1B1-535A-BFAB-E72D-1701AE12D1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1393" y="2879656"/>
            <a:ext cx="2336101" cy="163860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8395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>
          <a:extLst>
            <a:ext uri="{FF2B5EF4-FFF2-40B4-BE49-F238E27FC236}">
              <a16:creationId xmlns:a16="http://schemas.microsoft.com/office/drawing/2014/main" id="{C78B03DF-E255-063A-C197-12A1A8BB9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mall electronic device with wires and wires&#10;&#10;Description automatically generated">
            <a:extLst>
              <a:ext uri="{FF2B5EF4-FFF2-40B4-BE49-F238E27FC236}">
                <a16:creationId xmlns:a16="http://schemas.microsoft.com/office/drawing/2014/main" id="{F5242BE4-D7F7-856E-386C-510118BCE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4" y="929640"/>
            <a:ext cx="2593662" cy="28575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34B897-A9A6-04A8-F30C-AB528E4E14B7}"/>
              </a:ext>
            </a:extLst>
          </p:cNvPr>
          <p:cNvSpPr txBox="1"/>
          <p:nvPr/>
        </p:nvSpPr>
        <p:spPr>
          <a:xfrm>
            <a:off x="3881947" y="637252"/>
            <a:ext cx="4797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IBM Plex Mono" panose="020B0509050203000203" pitchFamily="49" charset="0"/>
              </a:rPr>
              <a:t>ESP8266: </a:t>
            </a:r>
            <a:r>
              <a:rPr lang="en-US" sz="1600" dirty="0" err="1">
                <a:latin typeface="IBM Plex Mono" panose="020B0509050203000203" pitchFamily="49" charset="0"/>
              </a:rPr>
              <a:t>Xử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lý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tín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hiệu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Khóa</a:t>
            </a:r>
            <a:r>
              <a:rPr lang="en-US" sz="1600" dirty="0">
                <a:latin typeface="IBM Plex Mono" panose="020B0509050203000203" pitchFamily="49" charset="0"/>
              </a:rPr>
              <a:t> ổ </a:t>
            </a:r>
            <a:r>
              <a:rPr lang="en-US" sz="1600" dirty="0" err="1">
                <a:latin typeface="IBM Plex Mono" panose="020B0509050203000203" pitchFamily="49" charset="0"/>
              </a:rPr>
              <a:t>và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gửi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đến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thiết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bị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trung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tâm</a:t>
            </a:r>
            <a:endParaRPr lang="en-US" sz="1600" dirty="0">
              <a:latin typeface="IBM Plex Mono" panose="020B0509050203000203" pitchFamily="49" charset="0"/>
            </a:endParaRPr>
          </a:p>
        </p:txBody>
      </p:sp>
      <p:pic>
        <p:nvPicPr>
          <p:cNvPr id="6" name="Picture 5" descr="A black and gold electronic device&#10;&#10;Description automatically generated">
            <a:extLst>
              <a:ext uri="{FF2B5EF4-FFF2-40B4-BE49-F238E27FC236}">
                <a16:creationId xmlns:a16="http://schemas.microsoft.com/office/drawing/2014/main" id="{EC7004F9-009A-1D5A-BE0B-39E9B9C52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004" y="1760219"/>
            <a:ext cx="2461118" cy="23774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59BEEC-7E04-F154-E7FF-5650A2AFE7AB}"/>
              </a:ext>
            </a:extLst>
          </p:cNvPr>
          <p:cNvSpPr txBox="1"/>
          <p:nvPr/>
        </p:nvSpPr>
        <p:spPr>
          <a:xfrm>
            <a:off x="3881947" y="1467832"/>
            <a:ext cx="4797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IBM Plex Mono" panose="020B0509050203000203" pitchFamily="49" charset="0"/>
              </a:rPr>
              <a:t>Cảm</a:t>
            </a:r>
            <a:r>
              <a:rPr lang="en-US" sz="1600" b="1" dirty="0">
                <a:latin typeface="IBM Plex Mono" panose="020B0509050203000203" pitchFamily="49" charset="0"/>
              </a:rPr>
              <a:t> </a:t>
            </a:r>
            <a:r>
              <a:rPr lang="en-US" sz="1600" b="1" dirty="0" err="1">
                <a:latin typeface="IBM Plex Mono" panose="020B0509050203000203" pitchFamily="49" charset="0"/>
              </a:rPr>
              <a:t>biến</a:t>
            </a:r>
            <a:r>
              <a:rPr lang="en-US" sz="1600" b="1" dirty="0">
                <a:latin typeface="IBM Plex Mono" panose="020B0509050203000203" pitchFamily="49" charset="0"/>
              </a:rPr>
              <a:t> </a:t>
            </a:r>
            <a:r>
              <a:rPr lang="en-US" sz="1600" b="1" dirty="0" err="1">
                <a:latin typeface="IBM Plex Mono" panose="020B0509050203000203" pitchFamily="49" charset="0"/>
              </a:rPr>
              <a:t>Hồng</a:t>
            </a:r>
            <a:r>
              <a:rPr lang="en-US" sz="1600" b="1" dirty="0">
                <a:latin typeface="IBM Plex Mono" panose="020B0509050203000203" pitchFamily="49" charset="0"/>
              </a:rPr>
              <a:t> </a:t>
            </a:r>
            <a:r>
              <a:rPr lang="en-US" sz="1600" b="1" dirty="0" err="1">
                <a:latin typeface="IBM Plex Mono" panose="020B0509050203000203" pitchFamily="49" charset="0"/>
              </a:rPr>
              <a:t>ngoại</a:t>
            </a:r>
            <a:r>
              <a:rPr lang="en-US" sz="1600" b="1" dirty="0">
                <a:latin typeface="IBM Plex Mono" panose="020B0509050203000203" pitchFamily="49" charset="0"/>
              </a:rPr>
              <a:t>: </a:t>
            </a:r>
            <a:r>
              <a:rPr lang="en-US" sz="1600" dirty="0" err="1">
                <a:latin typeface="IBM Plex Mono" panose="020B0509050203000203" pitchFamily="49" charset="0"/>
              </a:rPr>
              <a:t>Nhận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biết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trạng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thái</a:t>
            </a:r>
            <a:r>
              <a:rPr lang="en-US" sz="1600" dirty="0">
                <a:latin typeface="IBM Plex Mono" panose="020B0509050203000203" pitchFamily="49" charset="0"/>
              </a:rPr>
              <a:t> </a:t>
            </a:r>
            <a:r>
              <a:rPr lang="en-US" sz="1600" dirty="0" err="1">
                <a:latin typeface="IBM Plex Mono" panose="020B0509050203000203" pitchFamily="49" charset="0"/>
              </a:rPr>
              <a:t>khóa</a:t>
            </a:r>
            <a:r>
              <a:rPr lang="en-US" sz="1600" dirty="0">
                <a:latin typeface="IBM Plex Mono" panose="020B0509050203000203" pitchFamily="49" charset="0"/>
              </a:rPr>
              <a:t> ổ</a:t>
            </a:r>
          </a:p>
        </p:txBody>
      </p:sp>
      <p:pic>
        <p:nvPicPr>
          <p:cNvPr id="9" name="Picture 8" descr="A blue electronic device with a blue square object&#10;&#10;Description automatically generated">
            <a:extLst>
              <a:ext uri="{FF2B5EF4-FFF2-40B4-BE49-F238E27FC236}">
                <a16:creationId xmlns:a16="http://schemas.microsoft.com/office/drawing/2014/main" id="{D2645D7C-D0D7-0F61-70B9-5E1900198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732" y="2298412"/>
            <a:ext cx="2593662" cy="22930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0194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42"/>
          <p:cNvSpPr txBox="1">
            <a:spLocks noGrp="1"/>
          </p:cNvSpPr>
          <p:nvPr>
            <p:ph type="title"/>
          </p:nvPr>
        </p:nvSpPr>
        <p:spPr>
          <a:xfrm>
            <a:off x="720000" y="1774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SƠ ĐỒ HOẠT ĐỘNG</a:t>
            </a:r>
            <a:endParaRPr dirty="0"/>
          </a:p>
        </p:txBody>
      </p:sp>
      <p:pic>
        <p:nvPicPr>
          <p:cNvPr id="1026" name="Picture 2" descr="Processing - Free ui icons">
            <a:extLst>
              <a:ext uri="{FF2B5EF4-FFF2-40B4-BE49-F238E27FC236}">
                <a16:creationId xmlns:a16="http://schemas.microsoft.com/office/drawing/2014/main" id="{6B3E0AE1-759C-E4BD-A6D1-3DEF7B704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919" y="2860345"/>
            <a:ext cx="553613" cy="55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23C28AC1-A3A7-30CC-FF14-9CECAA2E7C1E}"/>
              </a:ext>
            </a:extLst>
          </p:cNvPr>
          <p:cNvGrpSpPr/>
          <p:nvPr/>
        </p:nvGrpSpPr>
        <p:grpSpPr>
          <a:xfrm>
            <a:off x="1386468" y="1687548"/>
            <a:ext cx="1516566" cy="2185639"/>
            <a:chOff x="1386468" y="1687548"/>
            <a:chExt cx="1516566" cy="2185639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C8342EF-6020-AF60-DE2C-F174BAB8D0FE}"/>
                </a:ext>
              </a:extLst>
            </p:cNvPr>
            <p:cNvSpPr/>
            <p:nvPr/>
          </p:nvSpPr>
          <p:spPr>
            <a:xfrm>
              <a:off x="1464527" y="1687548"/>
              <a:ext cx="1360449" cy="2185639"/>
            </a:xfrm>
            <a:prstGeom prst="round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IBM Plex Mono" panose="020B0509050203000203" pitchFamily="49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ADD37D-2AC4-CA06-590A-329B5D68A07D}"/>
                </a:ext>
              </a:extLst>
            </p:cNvPr>
            <p:cNvSpPr txBox="1"/>
            <p:nvPr/>
          </p:nvSpPr>
          <p:spPr>
            <a:xfrm>
              <a:off x="1386468" y="2204300"/>
              <a:ext cx="15165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  <a:latin typeface="IBM Plex Mono" panose="020B0509050203000203" pitchFamily="49" charset="0"/>
                </a:rPr>
                <a:t>THIẾT BỊ TRUNG TÂM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8E51FDD-4EBE-303F-310F-00AD75FD653E}"/>
              </a:ext>
            </a:extLst>
          </p:cNvPr>
          <p:cNvGrpSpPr/>
          <p:nvPr/>
        </p:nvGrpSpPr>
        <p:grpSpPr>
          <a:xfrm>
            <a:off x="1271238" y="4248478"/>
            <a:ext cx="1747026" cy="459229"/>
            <a:chOff x="1271238" y="4248478"/>
            <a:chExt cx="1747026" cy="4592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F288AD-DDAF-5841-70B2-5C148B90E547}"/>
                </a:ext>
              </a:extLst>
            </p:cNvPr>
            <p:cNvSpPr txBox="1"/>
            <p:nvPr/>
          </p:nvSpPr>
          <p:spPr>
            <a:xfrm>
              <a:off x="1271238" y="4317550"/>
              <a:ext cx="1747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IBM Plex Mono" panose="020B0509050203000203" pitchFamily="49" charset="0"/>
                </a:rPr>
                <a:t>Led - Buzzer</a:t>
              </a:r>
            </a:p>
          </p:txBody>
        </p:sp>
        <p:sp>
          <p:nvSpPr>
            <p:cNvPr id="6" name="Rectangle: Diagonal Corners Snipped 5">
              <a:extLst>
                <a:ext uri="{FF2B5EF4-FFF2-40B4-BE49-F238E27FC236}">
                  <a16:creationId xmlns:a16="http://schemas.microsoft.com/office/drawing/2014/main" id="{BD80EC8A-5955-1584-2F30-A346D5433350}"/>
                </a:ext>
              </a:extLst>
            </p:cNvPr>
            <p:cNvSpPr/>
            <p:nvPr/>
          </p:nvSpPr>
          <p:spPr>
            <a:xfrm>
              <a:off x="1386468" y="4248478"/>
              <a:ext cx="1516566" cy="459229"/>
            </a:xfrm>
            <a:prstGeom prst="snip2DiagRect">
              <a:avLst>
                <a:gd name="adj1" fmla="val 0"/>
                <a:gd name="adj2" fmla="val 31237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81721F-B86E-947A-B4CE-9D3D211620D3}"/>
              </a:ext>
            </a:extLst>
          </p:cNvPr>
          <p:cNvCxnSpPr>
            <a:cxnSpLocks/>
            <a:stCxn id="2" idx="2"/>
            <a:endCxn id="6" idx="3"/>
          </p:cNvCxnSpPr>
          <p:nvPr/>
        </p:nvCxnSpPr>
        <p:spPr>
          <a:xfrm flipH="1">
            <a:off x="2144751" y="3873187"/>
            <a:ext cx="1" cy="37529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AB869A3-81A6-FE82-22DC-072984E4D46C}"/>
              </a:ext>
            </a:extLst>
          </p:cNvPr>
          <p:cNvGrpSpPr/>
          <p:nvPr/>
        </p:nvGrpSpPr>
        <p:grpSpPr>
          <a:xfrm>
            <a:off x="6319024" y="1687549"/>
            <a:ext cx="1360449" cy="2185639"/>
            <a:chOff x="6319024" y="1687549"/>
            <a:chExt cx="1360449" cy="2185639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5A7D5C91-3D81-2EEC-4D8E-EC79F4CE59A2}"/>
                </a:ext>
              </a:extLst>
            </p:cNvPr>
            <p:cNvGrpSpPr/>
            <p:nvPr/>
          </p:nvGrpSpPr>
          <p:grpSpPr>
            <a:xfrm>
              <a:off x="6319024" y="1687549"/>
              <a:ext cx="1360449" cy="2185639"/>
              <a:chOff x="6319024" y="1687549"/>
              <a:chExt cx="1360449" cy="2185639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B4AFCD20-FB49-FE19-FC54-0D5F87D64E27}"/>
                  </a:ext>
                </a:extLst>
              </p:cNvPr>
              <p:cNvSpPr/>
              <p:nvPr/>
            </p:nvSpPr>
            <p:spPr>
              <a:xfrm>
                <a:off x="6319024" y="1687549"/>
                <a:ext cx="1360449" cy="2185639"/>
              </a:xfrm>
              <a:prstGeom prst="round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63401C9-F649-075D-1590-7082BD18699E}"/>
                  </a:ext>
                </a:extLst>
              </p:cNvPr>
              <p:cNvSpPr txBox="1"/>
              <p:nvPr/>
            </p:nvSpPr>
            <p:spPr>
              <a:xfrm>
                <a:off x="6358052" y="2182052"/>
                <a:ext cx="12823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1">
                        <a:lumMod val="75000"/>
                      </a:schemeClr>
                    </a:solidFill>
                    <a:latin typeface="IBM Plex Mono" panose="020B0509050203000203" pitchFamily="49" charset="0"/>
                  </a:rPr>
                  <a:t>NHẬN BIẾT Ổ KHÓA</a:t>
                </a:r>
              </a:p>
            </p:txBody>
          </p:sp>
        </p:grpSp>
        <p:pic>
          <p:nvPicPr>
            <p:cNvPr id="17" name="Graphic 16" descr="Lock with solid fill">
              <a:extLst>
                <a:ext uri="{FF2B5EF4-FFF2-40B4-BE49-F238E27FC236}">
                  <a16:creationId xmlns:a16="http://schemas.microsoft.com/office/drawing/2014/main" id="{C0B6AC78-56C9-BDF4-735E-A591F0F31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24415" y="2796351"/>
              <a:ext cx="549666" cy="549666"/>
            </a:xfrm>
            <a:prstGeom prst="rect">
              <a:avLst/>
            </a:prstGeom>
          </p:spPr>
        </p:pic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453AD37-13D4-5AB3-ACD5-7F7E8F21FE5F}"/>
              </a:ext>
            </a:extLst>
          </p:cNvPr>
          <p:cNvCxnSpPr>
            <a:cxnSpLocks/>
            <a:stCxn id="22" idx="3"/>
            <a:endCxn id="3" idx="2"/>
          </p:cNvCxnSpPr>
          <p:nvPr/>
        </p:nvCxnSpPr>
        <p:spPr>
          <a:xfrm flipV="1">
            <a:off x="6999247" y="3873188"/>
            <a:ext cx="2" cy="375290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950F64E-2D3B-4D1E-2E2B-BF8C597B7B55}"/>
              </a:ext>
            </a:extLst>
          </p:cNvPr>
          <p:cNvGrpSpPr/>
          <p:nvPr/>
        </p:nvGrpSpPr>
        <p:grpSpPr>
          <a:xfrm>
            <a:off x="6125734" y="4248478"/>
            <a:ext cx="1747026" cy="459229"/>
            <a:chOff x="6125734" y="4248478"/>
            <a:chExt cx="1747026" cy="459229"/>
          </a:xfrm>
        </p:grpSpPr>
        <p:sp>
          <p:nvSpPr>
            <p:cNvPr id="22" name="Rectangle: Diagonal Corners Snipped 21">
              <a:extLst>
                <a:ext uri="{FF2B5EF4-FFF2-40B4-BE49-F238E27FC236}">
                  <a16:creationId xmlns:a16="http://schemas.microsoft.com/office/drawing/2014/main" id="{7AFF1B68-46D9-935C-5045-836FBE35C9DB}"/>
                </a:ext>
              </a:extLst>
            </p:cNvPr>
            <p:cNvSpPr/>
            <p:nvPr/>
          </p:nvSpPr>
          <p:spPr>
            <a:xfrm>
              <a:off x="6240964" y="4248478"/>
              <a:ext cx="1516566" cy="459229"/>
            </a:xfrm>
            <a:prstGeom prst="snip2DiagRect">
              <a:avLst>
                <a:gd name="adj1" fmla="val 0"/>
                <a:gd name="adj2" fmla="val 31237"/>
              </a:avLst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4589F60-5074-8474-0CF9-C41EBEF3B5EA}"/>
                </a:ext>
              </a:extLst>
            </p:cNvPr>
            <p:cNvSpPr txBox="1"/>
            <p:nvPr/>
          </p:nvSpPr>
          <p:spPr>
            <a:xfrm>
              <a:off x="6125734" y="4313398"/>
              <a:ext cx="1747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latin typeface="IBM Plex Mono" panose="020B0509050203000203" pitchFamily="49" charset="0"/>
                </a:rPr>
                <a:t>Cảm</a:t>
              </a:r>
              <a:r>
                <a:rPr lang="en-US" b="1" dirty="0">
                  <a:latin typeface="IBM Plex Mono" panose="020B0509050203000203" pitchFamily="49" charset="0"/>
                </a:rPr>
                <a:t> </a:t>
              </a:r>
              <a:r>
                <a:rPr lang="en-US" b="1" dirty="0" err="1">
                  <a:latin typeface="IBM Plex Mono" panose="020B0509050203000203" pitchFamily="49" charset="0"/>
                </a:rPr>
                <a:t>biến</a:t>
              </a:r>
              <a:endParaRPr lang="en-US" b="1" dirty="0">
                <a:latin typeface="IBM Plex Mono" panose="020B0509050203000203" pitchFamily="49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A64EDC4-4E2B-9229-CB7C-2F51E60EC0D0}"/>
              </a:ext>
            </a:extLst>
          </p:cNvPr>
          <p:cNvGrpSpPr/>
          <p:nvPr/>
        </p:nvGrpSpPr>
        <p:grpSpPr>
          <a:xfrm>
            <a:off x="952496" y="829188"/>
            <a:ext cx="1747026" cy="459229"/>
            <a:chOff x="238123" y="882926"/>
            <a:chExt cx="1747026" cy="45922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05C23E5-8839-6AC4-3C48-6711AA802823}"/>
                </a:ext>
              </a:extLst>
            </p:cNvPr>
            <p:cNvSpPr txBox="1"/>
            <p:nvPr/>
          </p:nvSpPr>
          <p:spPr>
            <a:xfrm>
              <a:off x="238123" y="951998"/>
              <a:ext cx="1747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latin typeface="IBM Plex Mono" panose="020B0509050203000203" pitchFamily="49" charset="0"/>
                </a:rPr>
                <a:t>Cảm</a:t>
              </a:r>
              <a:r>
                <a:rPr lang="en-US" b="1" dirty="0">
                  <a:latin typeface="IBM Plex Mono" panose="020B0509050203000203" pitchFamily="49" charset="0"/>
                </a:rPr>
                <a:t> </a:t>
              </a:r>
              <a:r>
                <a:rPr lang="en-US" b="1" dirty="0" err="1">
                  <a:latin typeface="IBM Plex Mono" panose="020B0509050203000203" pitchFamily="49" charset="0"/>
                </a:rPr>
                <a:t>biến</a:t>
              </a:r>
              <a:r>
                <a:rPr lang="en-US" b="1" dirty="0">
                  <a:latin typeface="IBM Plex Mono" panose="020B0509050203000203" pitchFamily="49" charset="0"/>
                </a:rPr>
                <a:t> MC31</a:t>
              </a:r>
            </a:p>
          </p:txBody>
        </p:sp>
        <p:sp>
          <p:nvSpPr>
            <p:cNvPr id="30" name="Rectangle: Diagonal Corners Snipped 29">
              <a:extLst>
                <a:ext uri="{FF2B5EF4-FFF2-40B4-BE49-F238E27FC236}">
                  <a16:creationId xmlns:a16="http://schemas.microsoft.com/office/drawing/2014/main" id="{E6936ABF-B4F2-239A-8533-275163B4F71C}"/>
                </a:ext>
              </a:extLst>
            </p:cNvPr>
            <p:cNvSpPr/>
            <p:nvPr/>
          </p:nvSpPr>
          <p:spPr>
            <a:xfrm>
              <a:off x="353353" y="882926"/>
              <a:ext cx="1516566" cy="459229"/>
            </a:xfrm>
            <a:prstGeom prst="snip2DiagRect">
              <a:avLst>
                <a:gd name="adj1" fmla="val 0"/>
                <a:gd name="adj2" fmla="val 31237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8DDF1B4-EE83-8779-27BF-A27AEEB35C29}"/>
              </a:ext>
            </a:extLst>
          </p:cNvPr>
          <p:cNvCxnSpPr>
            <a:cxnSpLocks/>
            <a:stCxn id="30" idx="1"/>
            <a:endCxn id="2" idx="0"/>
          </p:cNvCxnSpPr>
          <p:nvPr/>
        </p:nvCxnSpPr>
        <p:spPr>
          <a:xfrm>
            <a:off x="1826009" y="1288417"/>
            <a:ext cx="318743" cy="39913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DB5791B-40DA-5959-B6D9-21A0EBF1D45F}"/>
              </a:ext>
            </a:extLst>
          </p:cNvPr>
          <p:cNvGrpSpPr/>
          <p:nvPr/>
        </p:nvGrpSpPr>
        <p:grpSpPr>
          <a:xfrm>
            <a:off x="4745429" y="947246"/>
            <a:ext cx="1089684" cy="877102"/>
            <a:chOff x="3616131" y="743823"/>
            <a:chExt cx="1747026" cy="1406205"/>
          </a:xfrm>
        </p:grpSpPr>
        <p:pic>
          <p:nvPicPr>
            <p:cNvPr id="1032" name="Picture 8" descr="Hướng dẫn tạo dự án với Blynk 2.0 New Blynk IOT | Giải Pháp Chung">
              <a:extLst>
                <a:ext uri="{FF2B5EF4-FFF2-40B4-BE49-F238E27FC236}">
                  <a16:creationId xmlns:a16="http://schemas.microsoft.com/office/drawing/2014/main" id="{5C35DC38-EC66-AEC4-B04A-C3921E5CD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673" y="743823"/>
              <a:ext cx="1041942" cy="1041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41A9885-4BA3-1C9C-8311-BF2B074A8EB1}"/>
                </a:ext>
              </a:extLst>
            </p:cNvPr>
            <p:cNvSpPr txBox="1"/>
            <p:nvPr/>
          </p:nvSpPr>
          <p:spPr>
            <a:xfrm>
              <a:off x="3616131" y="1742940"/>
              <a:ext cx="1747026" cy="407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1">
                      <a:lumMod val="75000"/>
                    </a:schemeClr>
                  </a:solidFill>
                  <a:latin typeface="IBM Plex Mono" panose="020B0509050203000203" pitchFamily="49" charset="0"/>
                </a:rPr>
                <a:t>Blynk Cloud</a:t>
              </a: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FDDDA1B-ED0B-4D44-131D-FE6B32EC85FF}"/>
              </a:ext>
            </a:extLst>
          </p:cNvPr>
          <p:cNvCxnSpPr>
            <a:cxnSpLocks/>
            <a:stCxn id="3" idx="1"/>
            <a:endCxn id="36" idx="3"/>
          </p:cNvCxnSpPr>
          <p:nvPr/>
        </p:nvCxnSpPr>
        <p:spPr>
          <a:xfrm flipH="1" flipV="1">
            <a:off x="5835113" y="1697390"/>
            <a:ext cx="483911" cy="1082979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EB43DD2-30DF-C4E6-092C-40A8BF862221}"/>
              </a:ext>
            </a:extLst>
          </p:cNvPr>
          <p:cNvCxnSpPr>
            <a:cxnSpLocks/>
            <a:stCxn id="1027" idx="1"/>
            <a:endCxn id="2" idx="3"/>
          </p:cNvCxnSpPr>
          <p:nvPr/>
        </p:nvCxnSpPr>
        <p:spPr>
          <a:xfrm flipH="1">
            <a:off x="2824976" y="1697390"/>
            <a:ext cx="409460" cy="108297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722BDCD-59CE-8932-E732-5F03BEFC14AE}"/>
              </a:ext>
            </a:extLst>
          </p:cNvPr>
          <p:cNvCxnSpPr>
            <a:cxnSpLocks/>
            <a:stCxn id="2" idx="3"/>
            <a:endCxn id="50" idx="1"/>
          </p:cNvCxnSpPr>
          <p:nvPr/>
        </p:nvCxnSpPr>
        <p:spPr>
          <a:xfrm>
            <a:off x="2824976" y="2780368"/>
            <a:ext cx="954301" cy="4883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D6C73817-FB1C-98C6-433D-23EB29D1D2F4}"/>
              </a:ext>
            </a:extLst>
          </p:cNvPr>
          <p:cNvGrpSpPr/>
          <p:nvPr/>
        </p:nvGrpSpPr>
        <p:grpSpPr>
          <a:xfrm>
            <a:off x="3234436" y="947246"/>
            <a:ext cx="1089684" cy="877102"/>
            <a:chOff x="3616131" y="743823"/>
            <a:chExt cx="1747026" cy="1406205"/>
          </a:xfrm>
        </p:grpSpPr>
        <p:pic>
          <p:nvPicPr>
            <p:cNvPr id="1025" name="Picture 8" descr="Hướng dẫn tạo dự án với Blynk 2.0 New Blynk IOT | Giải Pháp Chung">
              <a:extLst>
                <a:ext uri="{FF2B5EF4-FFF2-40B4-BE49-F238E27FC236}">
                  <a16:creationId xmlns:a16="http://schemas.microsoft.com/office/drawing/2014/main" id="{9B6EB89B-7731-2628-BFD9-398FB794DE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8673" y="743823"/>
              <a:ext cx="1041942" cy="1041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CA1AC4E9-F873-0875-96E9-B333BDC3FC73}"/>
                </a:ext>
              </a:extLst>
            </p:cNvPr>
            <p:cNvSpPr txBox="1"/>
            <p:nvPr/>
          </p:nvSpPr>
          <p:spPr>
            <a:xfrm>
              <a:off x="3616131" y="1742940"/>
              <a:ext cx="1747026" cy="407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>
                      <a:lumMod val="25000"/>
                    </a:schemeClr>
                  </a:solidFill>
                  <a:latin typeface="IBM Plex Mono" panose="020B0509050203000203" pitchFamily="49" charset="0"/>
                </a:rPr>
                <a:t>Blynk Cloud</a:t>
              </a:r>
            </a:p>
          </p:txBody>
        </p: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1A7B511C-9C5C-1B8F-11B7-026ACDF37D03}"/>
              </a:ext>
            </a:extLst>
          </p:cNvPr>
          <p:cNvGrpSpPr/>
          <p:nvPr/>
        </p:nvGrpSpPr>
        <p:grpSpPr>
          <a:xfrm>
            <a:off x="3705865" y="2288857"/>
            <a:ext cx="1747026" cy="2239569"/>
            <a:chOff x="3705865" y="2288857"/>
            <a:chExt cx="1747026" cy="2239569"/>
          </a:xfrm>
        </p:grpSpPr>
        <p:pic>
          <p:nvPicPr>
            <p:cNvPr id="50" name="Picture 49" descr="A green cell phone with a black background&#10;&#10;Description automatically generated">
              <a:extLst>
                <a:ext uri="{FF2B5EF4-FFF2-40B4-BE49-F238E27FC236}">
                  <a16:creationId xmlns:a16="http://schemas.microsoft.com/office/drawing/2014/main" id="{2F890125-ADFF-07DB-4484-F944FAC93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79277" y="2288857"/>
              <a:ext cx="1569804" cy="1959621"/>
            </a:xfrm>
            <a:prstGeom prst="rect">
              <a:avLst/>
            </a:prstGeom>
          </p:spPr>
        </p:pic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305CBFCF-1A44-0850-33CD-C640DAD23850}"/>
                </a:ext>
              </a:extLst>
            </p:cNvPr>
            <p:cNvSpPr txBox="1"/>
            <p:nvPr/>
          </p:nvSpPr>
          <p:spPr>
            <a:xfrm>
              <a:off x="3705865" y="4220649"/>
              <a:ext cx="1747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IBM Plex Mono" panose="020B0509050203000203" pitchFamily="49" charset="0"/>
                </a:rPr>
                <a:t>Blynk App</a:t>
              </a:r>
            </a:p>
          </p:txBody>
        </p: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5529F657-F9BC-88D7-B5C9-14C341125F62}"/>
              </a:ext>
            </a:extLst>
          </p:cNvPr>
          <p:cNvGrpSpPr/>
          <p:nvPr/>
        </p:nvGrpSpPr>
        <p:grpSpPr>
          <a:xfrm>
            <a:off x="3691741" y="915798"/>
            <a:ext cx="1747026" cy="356397"/>
            <a:chOff x="3691741" y="915798"/>
            <a:chExt cx="1747026" cy="356397"/>
          </a:xfrm>
        </p:grpSpPr>
        <p:cxnSp>
          <p:nvCxnSpPr>
            <p:cNvPr id="1030" name="Straight Arrow Connector 1029">
              <a:extLst>
                <a:ext uri="{FF2B5EF4-FFF2-40B4-BE49-F238E27FC236}">
                  <a16:creationId xmlns:a16="http://schemas.microsoft.com/office/drawing/2014/main" id="{28E79CB1-87A8-1FE9-45E0-199827A7C57C}"/>
                </a:ext>
              </a:extLst>
            </p:cNvPr>
            <p:cNvCxnSpPr>
              <a:cxnSpLocks/>
              <a:stCxn id="1032" idx="1"/>
              <a:endCxn id="1025" idx="3"/>
            </p:cNvCxnSpPr>
            <p:nvPr/>
          </p:nvCxnSpPr>
          <p:spPr>
            <a:xfrm flipH="1">
              <a:off x="4104226" y="1272195"/>
              <a:ext cx="861096" cy="0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37" name="TextBox 1036">
              <a:extLst>
                <a:ext uri="{FF2B5EF4-FFF2-40B4-BE49-F238E27FC236}">
                  <a16:creationId xmlns:a16="http://schemas.microsoft.com/office/drawing/2014/main" id="{FC4A1226-E4C1-0E08-3FAA-04BED1FD772D}"/>
                </a:ext>
              </a:extLst>
            </p:cNvPr>
            <p:cNvSpPr txBox="1"/>
            <p:nvPr/>
          </p:nvSpPr>
          <p:spPr>
            <a:xfrm>
              <a:off x="3691741" y="915798"/>
              <a:ext cx="1747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>
                      <a:lumMod val="75000"/>
                    </a:schemeClr>
                  </a:solidFill>
                  <a:latin typeface="IBM Plex Mono" panose="020B0509050203000203" pitchFamily="49" charset="0"/>
                </a:rPr>
                <a:t>HTTP API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6125394583862">
            <a:hlinkClick r:id="" action="ppaction://media"/>
            <a:extLst>
              <a:ext uri="{FF2B5EF4-FFF2-40B4-BE49-F238E27FC236}">
                <a16:creationId xmlns:a16="http://schemas.microsoft.com/office/drawing/2014/main" id="{DDA983E4-2BD3-4A31-07CA-3B6AC8CFBC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0610" y="308147"/>
            <a:ext cx="7842780" cy="44115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</TotalTime>
  <Words>126</Words>
  <Application>Microsoft Office PowerPoint</Application>
  <PresentationFormat>On-screen Show (16:9)</PresentationFormat>
  <Paragraphs>21</Paragraphs>
  <Slides>11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IBM Plex Mono</vt:lpstr>
      <vt:lpstr>Arial</vt:lpstr>
      <vt:lpstr>Source Code Pro</vt:lpstr>
      <vt:lpstr>Poppins</vt:lpstr>
      <vt:lpstr>Introduction to Coding Workshop by Slidesgo</vt:lpstr>
      <vt:lpstr>THIẾT BỊ CẢNH BÁO ĐÓNG KHÓA CỬA</vt:lpstr>
      <vt:lpstr>PowerPoint Presentation</vt:lpstr>
      <vt:lpstr>PowerPoint Presentation</vt:lpstr>
      <vt:lpstr>KHÓA Ổ?</vt:lpstr>
      <vt:lpstr>PowerPoint Presentation</vt:lpstr>
      <vt:lpstr>PowerPoint Presentation</vt:lpstr>
      <vt:lpstr>PowerPoint Presentation</vt:lpstr>
      <vt:lpstr>SƠ ĐỒ HOẠT ĐỘNG</vt:lpstr>
      <vt:lpstr>PowerPoint Presentation</vt:lpstr>
      <vt:lpstr>PowerPoint Presentation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Đức Nghĩa Đỗ</cp:lastModifiedBy>
  <cp:revision>12</cp:revision>
  <dcterms:modified xsi:type="dcterms:W3CDTF">2024-12-15T12:14:21Z</dcterms:modified>
</cp:coreProperties>
</file>